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Saira SemiCondensed Medium"/>
      <p:regular r:id="rId14"/>
      <p:bold r:id="rId15"/>
    </p:embeddedFont>
    <p:embeddedFont>
      <p:font typeface="Anaheim"/>
      <p:regular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Saira SemiCondensed SemiBold"/>
      <p:regular r:id="rId21"/>
      <p:bold r:id="rId22"/>
    </p:embeddedFont>
    <p:embeddedFont>
      <p:font typeface="Fira Sans Extra Condensed Medium"/>
      <p:regular r:id="rId23"/>
      <p:bold r:id="rId24"/>
      <p:italic r:id="rId25"/>
      <p:boldItalic r:id="rId26"/>
    </p:embeddedFont>
    <p:embeddedFont>
      <p:font typeface="Saira Semi Condensed"/>
      <p:regular r:id="rId27"/>
      <p:bold r:id="rId28"/>
    </p:embeddedFont>
    <p:embeddedFont>
      <p:font typeface="Bahiana"/>
      <p:regular r:id="rId29"/>
    </p:embeddedFont>
    <p:embeddedFont>
      <p:font typeface="Roboto Slab Regular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SairaSemiCondensedSemiBold-bold.fntdata"/><Relationship Id="rId21" Type="http://schemas.openxmlformats.org/officeDocument/2006/relationships/font" Target="fonts/SairaSemiCondensedSemiBold-regular.fntdata"/><Relationship Id="rId24" Type="http://schemas.openxmlformats.org/officeDocument/2006/relationships/font" Target="fonts/FiraSansExtraCondensedMedium-bold.fntdata"/><Relationship Id="rId23" Type="http://schemas.openxmlformats.org/officeDocument/2006/relationships/font" Target="fonts/FiraSansExtraCondensed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ExtraCondensedMedium-boldItalic.fntdata"/><Relationship Id="rId25" Type="http://schemas.openxmlformats.org/officeDocument/2006/relationships/font" Target="fonts/FiraSansExtraCondensedMedium-italic.fntdata"/><Relationship Id="rId28" Type="http://schemas.openxmlformats.org/officeDocument/2006/relationships/font" Target="fonts/SairaSemiCondensed-bold.fntdata"/><Relationship Id="rId27" Type="http://schemas.openxmlformats.org/officeDocument/2006/relationships/font" Target="fonts/SairaSemiCondense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ahiana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SlabRegular-bold.fntdata"/><Relationship Id="rId30" Type="http://schemas.openxmlformats.org/officeDocument/2006/relationships/font" Target="fonts/RobotoSlabRegular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SairaSemiCondensedMedium-bold.fntdata"/><Relationship Id="rId14" Type="http://schemas.openxmlformats.org/officeDocument/2006/relationships/font" Target="fonts/SairaSemiCondensedMedium-regular.fntdata"/><Relationship Id="rId17" Type="http://schemas.openxmlformats.org/officeDocument/2006/relationships/font" Target="fonts/Lato-regular.fntdata"/><Relationship Id="rId16" Type="http://schemas.openxmlformats.org/officeDocument/2006/relationships/font" Target="fonts/Anaheim-regular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14ab38a4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14ab38a4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b20e2230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b20e2230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be81bf08b_0_120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be81bf08b_0_120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0c1df8b9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0c1df8b9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0c1df8b9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0c1df8b9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ef192be33_3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7ef192be33_3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bd56c9061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6bd56c9061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1571a7c95_11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1571a7c95_11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70c1df8b9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70c1df8b9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hyperlink" Target="http://bit.ly/2TtBDfr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hyperlink" Target="http://bit.ly/2Tynxth" TargetMode="External"/><Relationship Id="rId8" Type="http://schemas.openxmlformats.org/officeDocument/2006/relationships/hyperlink" Target="http://bit.ly/2TyoMs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 b="42676" l="48250" r="0" t="0"/>
            <a:stretch/>
          </p:blipFill>
          <p:spPr>
            <a:xfrm flipH="1" rot="10800000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 rot="10800000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" name="Google Shape;18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 rot="10800000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7">
              <a:alphaModFix/>
            </a:blip>
            <a:srcRect b="49281" l="47244" r="-12382" t="1700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/>
          <p:nvPr>
            <p:ph idx="1" type="subTitle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idx="1" type="subTitle"/>
          </p:nvPr>
        </p:nvSpPr>
        <p:spPr>
          <a:xfrm>
            <a:off x="1162425" y="2959275"/>
            <a:ext cx="6819000" cy="496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hasCustomPrompt="1" type="title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/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2"/>
          <p:cNvSpPr txBox="1"/>
          <p:nvPr>
            <p:ph idx="1" type="subTitle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2" type="ctrTitle"/>
          </p:nvPr>
        </p:nvSpPr>
        <p:spPr>
          <a:xfrm>
            <a:off x="1204900" y="3416963"/>
            <a:ext cx="315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2"/>
          <p:cNvSpPr txBox="1"/>
          <p:nvPr>
            <p:ph idx="3" type="subTitle"/>
          </p:nvPr>
        </p:nvSpPr>
        <p:spPr>
          <a:xfrm flipH="1">
            <a:off x="1205250" y="3932650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4" type="ctrTitle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2"/>
          <p:cNvSpPr txBox="1"/>
          <p:nvPr>
            <p:ph idx="5" type="subTitle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6" type="ctrTitle"/>
          </p:nvPr>
        </p:nvSpPr>
        <p:spPr>
          <a:xfrm>
            <a:off x="5256950" y="3416963"/>
            <a:ext cx="31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12"/>
          <p:cNvSpPr txBox="1"/>
          <p:nvPr>
            <p:ph idx="7" type="subTitle"/>
          </p:nvPr>
        </p:nvSpPr>
        <p:spPr>
          <a:xfrm flipH="1">
            <a:off x="5257300" y="3932650"/>
            <a:ext cx="28011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hasCustomPrompt="1" idx="8" type="title"/>
          </p:nvPr>
        </p:nvSpPr>
        <p:spPr>
          <a:xfrm flipH="1">
            <a:off x="1204900" y="2979627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2"/>
          <p:cNvSpPr txBox="1"/>
          <p:nvPr>
            <p:ph hasCustomPrompt="1" idx="9" type="title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2"/>
          <p:cNvSpPr txBox="1"/>
          <p:nvPr>
            <p:ph hasCustomPrompt="1" idx="13" type="title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2"/>
          <p:cNvSpPr txBox="1"/>
          <p:nvPr>
            <p:ph hasCustomPrompt="1" idx="14" type="title"/>
          </p:nvPr>
        </p:nvSpPr>
        <p:spPr>
          <a:xfrm flipH="1">
            <a:off x="5256950" y="2979632"/>
            <a:ext cx="2046300" cy="612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type="ctrTitle"/>
          </p:nvPr>
        </p:nvSpPr>
        <p:spPr>
          <a:xfrm>
            <a:off x="720000" y="3153300"/>
            <a:ext cx="4023000" cy="57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20025" y="1050350"/>
            <a:ext cx="4263900" cy="182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9" name="Google Shape;89;p13"/>
          <p:cNvGrpSpPr/>
          <p:nvPr/>
        </p:nvGrpSpPr>
        <p:grpSpPr>
          <a:xfrm>
            <a:off x="3740700" y="3950"/>
            <a:ext cx="5403300" cy="5143500"/>
            <a:chOff x="3740700" y="3950"/>
            <a:chExt cx="5403300" cy="5143500"/>
          </a:xfrm>
        </p:grpSpPr>
        <p:sp>
          <p:nvSpPr>
            <p:cNvPr id="90" name="Google Shape;90;p13"/>
            <p:cNvSpPr/>
            <p:nvPr/>
          </p:nvSpPr>
          <p:spPr>
            <a:xfrm flipH="1">
              <a:off x="3740700" y="3950"/>
              <a:ext cx="5403300" cy="5143500"/>
            </a:xfrm>
            <a:prstGeom prst="rect">
              <a:avLst/>
            </a:prstGeom>
            <a:gradFill>
              <a:gsLst>
                <a:gs pos="0">
                  <a:srgbClr val="00151F">
                    <a:alpha val="66274"/>
                  </a:srgbClr>
                </a:gs>
                <a:gs pos="6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 flipH="1" rot="10800000">
              <a:off x="6050750" y="223424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92" name="Google Shape;92;p13"/>
            <p:cNvPicPr preferRelativeResize="0"/>
            <p:nvPr/>
          </p:nvPicPr>
          <p:blipFill rotWithShape="1">
            <a:blip r:embed="rId3">
              <a:alphaModFix/>
            </a:blip>
            <a:srcRect b="42676" l="48250" r="0" t="0"/>
            <a:stretch/>
          </p:blipFill>
          <p:spPr>
            <a:xfrm flipH="1">
              <a:off x="5484677" y="1098474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6222000" y="395424"/>
              <a:ext cx="696975" cy="6955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long list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20050" y="1371600"/>
            <a:ext cx="7703700" cy="31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AutoNum type="arabicPeriod"/>
              <a:defRPr sz="1200">
                <a:solidFill>
                  <a:schemeClr val="accent2"/>
                </a:solidFill>
              </a:defRPr>
            </a:lvl1pPr>
            <a:lvl2pPr indent="-29845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alphaLcPeriod"/>
              <a:defRPr>
                <a:solidFill>
                  <a:schemeClr val="accent2"/>
                </a:solidFill>
              </a:defRPr>
            </a:lvl2pPr>
            <a:lvl3pPr indent="-29845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romanLcPeriod"/>
              <a:defRPr>
                <a:solidFill>
                  <a:schemeClr val="accent2"/>
                </a:solidFill>
              </a:defRPr>
            </a:lvl3pPr>
            <a:lvl4pPr indent="-29845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arabicPeriod"/>
              <a:defRPr>
                <a:solidFill>
                  <a:schemeClr val="accent2"/>
                </a:solidFill>
              </a:defRPr>
            </a:lvl4pPr>
            <a:lvl5pPr indent="-29845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alphaLcPeriod"/>
              <a:defRPr>
                <a:solidFill>
                  <a:schemeClr val="accent2"/>
                </a:solidFill>
              </a:defRPr>
            </a:lvl5pPr>
            <a:lvl6pPr indent="-29845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romanLcPeriod"/>
              <a:defRPr>
                <a:solidFill>
                  <a:schemeClr val="accent2"/>
                </a:solidFill>
              </a:defRPr>
            </a:lvl6pPr>
            <a:lvl7pPr indent="-29845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arabicPeriod"/>
              <a:defRPr>
                <a:solidFill>
                  <a:schemeClr val="accent2"/>
                </a:solidFill>
              </a:defRPr>
            </a:lvl7pPr>
            <a:lvl8pPr indent="-29845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 Regular"/>
              <a:buAutoNum type="alphaLcPeriod"/>
              <a:defRPr>
                <a:solidFill>
                  <a:schemeClr val="accent2"/>
                </a:solidFill>
              </a:defRPr>
            </a:lvl8pPr>
            <a:lvl9pPr indent="-29845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Font typeface="Muli Regular"/>
              <a:buAutoNum type="romanLcPeriod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97" name="Google Shape;97;p14"/>
          <p:cNvPicPr preferRelativeResize="0"/>
          <p:nvPr/>
        </p:nvPicPr>
        <p:blipFill rotWithShape="1">
          <a:blip r:embed="rId3">
            <a:alphaModFix/>
          </a:blip>
          <a:srcRect b="49281" l="47240" r="147" t="1700"/>
          <a:stretch/>
        </p:blipFill>
        <p:spPr>
          <a:xfrm flipH="1" rot="10800000">
            <a:off x="476" y="-1"/>
            <a:ext cx="1544626" cy="1436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idx="1" type="subTitle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100" name="Google Shape;100;p15"/>
          <p:cNvSpPr txBox="1"/>
          <p:nvPr>
            <p:ph idx="2" type="subTitle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101" name="Google Shape;101;p15"/>
          <p:cNvSpPr txBox="1"/>
          <p:nvPr>
            <p:ph idx="3" type="subTitle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4" type="subTitle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3" name="Google Shape;103;p15"/>
          <p:cNvSpPr txBox="1"/>
          <p:nvPr>
            <p:ph idx="5" type="subTitle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4" name="Google Shape;104;p15"/>
          <p:cNvSpPr txBox="1"/>
          <p:nvPr>
            <p:ph idx="6" type="subTitle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 ">
  <p:cSld name="ONE_COLUMN_TEXT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idx="1" type="subTitle"/>
          </p:nvPr>
        </p:nvSpPr>
        <p:spPr>
          <a:xfrm>
            <a:off x="720000" y="2584175"/>
            <a:ext cx="4016400" cy="16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8" name="Google Shape;108;p16"/>
          <p:cNvSpPr txBox="1"/>
          <p:nvPr>
            <p:ph type="ctrTitle"/>
          </p:nvPr>
        </p:nvSpPr>
        <p:spPr>
          <a:xfrm>
            <a:off x="720050" y="1234572"/>
            <a:ext cx="4559700" cy="15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">
  <p:cSld name="MAIN_POI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0000" y="923400"/>
            <a:ext cx="4157100" cy="32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-1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numbers">
  <p:cSld name="CUSTOM_8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idx="1" type="subTitle"/>
          </p:nvPr>
        </p:nvSpPr>
        <p:spPr>
          <a:xfrm>
            <a:off x="1357350" y="3604370"/>
            <a:ext cx="6429300" cy="67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hasCustomPrompt="1" type="title"/>
          </p:nvPr>
        </p:nvSpPr>
        <p:spPr>
          <a:xfrm>
            <a:off x="2127900" y="3050450"/>
            <a:ext cx="4888200" cy="782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19"/>
          <p:cNvSpPr txBox="1"/>
          <p:nvPr>
            <p:ph idx="2" type="subTitle"/>
          </p:nvPr>
        </p:nvSpPr>
        <p:spPr>
          <a:xfrm>
            <a:off x="1357350" y="1767557"/>
            <a:ext cx="6429300" cy="67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hasCustomPrompt="1" idx="3" type="title"/>
          </p:nvPr>
        </p:nvSpPr>
        <p:spPr>
          <a:xfrm>
            <a:off x="2127900" y="1213638"/>
            <a:ext cx="4888200" cy="782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numbers 1">
  <p:cSld name="CUSTOM_8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 flipH="1">
            <a:off x="2412300" y="2222475"/>
            <a:ext cx="43194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1" name="Google Shape;121;p20"/>
          <p:cNvSpPr txBox="1"/>
          <p:nvPr>
            <p:ph idx="1" type="subTitle"/>
          </p:nvPr>
        </p:nvSpPr>
        <p:spPr>
          <a:xfrm flipH="1">
            <a:off x="241230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2" name="Google Shape;122;p20"/>
          <p:cNvSpPr txBox="1"/>
          <p:nvPr>
            <p:ph hasCustomPrompt="1" idx="2" type="title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23" name="Google Shape;123;p20"/>
          <p:cNvGrpSpPr/>
          <p:nvPr/>
        </p:nvGrpSpPr>
        <p:grpSpPr>
          <a:xfrm>
            <a:off x="118950" y="-599425"/>
            <a:ext cx="3429900" cy="5850324"/>
            <a:chOff x="118950" y="-599425"/>
            <a:chExt cx="3429900" cy="5850324"/>
          </a:xfrm>
        </p:grpSpPr>
        <p:sp>
          <p:nvSpPr>
            <p:cNvPr id="124" name="Google Shape;124;p20"/>
            <p:cNvSpPr/>
            <p:nvPr/>
          </p:nvSpPr>
          <p:spPr>
            <a:xfrm>
              <a:off x="334131" y="3675599"/>
              <a:ext cx="1575300" cy="15753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118950" y="-599425"/>
              <a:ext cx="3429900" cy="3429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6" name="Google Shape;126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816266" y="4186721"/>
              <a:ext cx="587517" cy="5862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1087555" y="435337"/>
              <a:ext cx="1430530" cy="14275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8" name="Google Shape;128;p20"/>
          <p:cNvPicPr preferRelativeResize="0"/>
          <p:nvPr/>
        </p:nvPicPr>
        <p:blipFill rotWithShape="1">
          <a:blip r:embed="rId5">
            <a:alphaModFix/>
          </a:blip>
          <a:srcRect b="42676" l="48250" r="0" t="0"/>
          <a:stretch/>
        </p:blipFill>
        <p:spPr>
          <a:xfrm flipH="1">
            <a:off x="7009400" y="2783875"/>
            <a:ext cx="2134598" cy="235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 flipH="1">
            <a:off x="4103150" y="2222475"/>
            <a:ext cx="43194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 flipH="1">
            <a:off x="410315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 flipH="1">
            <a:off x="6376250" y="1081627"/>
            <a:ext cx="2046300" cy="114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27" name="Google Shape;27;p3"/>
          <p:cNvGrpSpPr/>
          <p:nvPr/>
        </p:nvGrpSpPr>
        <p:grpSpPr>
          <a:xfrm>
            <a:off x="2" y="-1"/>
            <a:ext cx="6095486" cy="5180551"/>
            <a:chOff x="2" y="-1"/>
            <a:chExt cx="6095486" cy="5180551"/>
          </a:xfrm>
        </p:grpSpPr>
        <p:sp>
          <p:nvSpPr>
            <p:cNvPr id="28" name="Google Shape;28;p3"/>
            <p:cNvSpPr/>
            <p:nvPr/>
          </p:nvSpPr>
          <p:spPr>
            <a:xfrm>
              <a:off x="5013388" y="1853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88825" y="3208050"/>
              <a:ext cx="1972500" cy="1972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0" name="Google Shape;30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5344575" y="5364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31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2251082" y="3625607"/>
              <a:ext cx="1195824" cy="11933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32;p3"/>
            <p:cNvPicPr preferRelativeResize="0"/>
            <p:nvPr/>
          </p:nvPicPr>
          <p:blipFill rotWithShape="1">
            <a:blip r:embed="rId5">
              <a:alphaModFix/>
            </a:blip>
            <a:srcRect b="42676" l="48250" r="0" t="0"/>
            <a:stretch/>
          </p:blipFill>
          <p:spPr>
            <a:xfrm flipH="1" rot="10800000">
              <a:off x="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ix columns ">
  <p:cSld name="CUSTOM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idx="1" type="subTitle"/>
          </p:nvPr>
        </p:nvSpPr>
        <p:spPr>
          <a:xfrm>
            <a:off x="720050" y="3787660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2" type="subTitle"/>
          </p:nvPr>
        </p:nvSpPr>
        <p:spPr>
          <a:xfrm>
            <a:off x="3494960" y="3787660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2" name="Google Shape;132;p21"/>
          <p:cNvSpPr txBox="1"/>
          <p:nvPr>
            <p:ph idx="3" type="subTitle"/>
          </p:nvPr>
        </p:nvSpPr>
        <p:spPr>
          <a:xfrm>
            <a:off x="6279600" y="3787660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3" name="Google Shape;133;p21"/>
          <p:cNvSpPr txBox="1"/>
          <p:nvPr>
            <p:ph idx="4" type="subTitle"/>
          </p:nvPr>
        </p:nvSpPr>
        <p:spPr>
          <a:xfrm>
            <a:off x="720050" y="2155112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4" name="Google Shape;134;p21"/>
          <p:cNvSpPr txBox="1"/>
          <p:nvPr>
            <p:ph idx="5" type="subTitle"/>
          </p:nvPr>
        </p:nvSpPr>
        <p:spPr>
          <a:xfrm>
            <a:off x="3494960" y="2155112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5" name="Google Shape;135;p21"/>
          <p:cNvSpPr txBox="1"/>
          <p:nvPr>
            <p:ph idx="6" type="subTitle"/>
          </p:nvPr>
        </p:nvSpPr>
        <p:spPr>
          <a:xfrm>
            <a:off x="6279600" y="2155112"/>
            <a:ext cx="2154000" cy="75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6" name="Google Shape;136;p21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four columns  ">
  <p:cSld name="CUSTOM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idx="1" type="subTitle"/>
          </p:nvPr>
        </p:nvSpPr>
        <p:spPr>
          <a:xfrm>
            <a:off x="730000" y="1669475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2" type="subTitle"/>
          </p:nvPr>
        </p:nvSpPr>
        <p:spPr>
          <a:xfrm>
            <a:off x="4956911" y="1669475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3" type="subTitle"/>
          </p:nvPr>
        </p:nvSpPr>
        <p:spPr>
          <a:xfrm>
            <a:off x="730050" y="2157029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4" type="subTitle"/>
          </p:nvPr>
        </p:nvSpPr>
        <p:spPr>
          <a:xfrm>
            <a:off x="4956853" y="2157029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2" name="Google Shape;142;p22"/>
          <p:cNvSpPr txBox="1"/>
          <p:nvPr>
            <p:ph idx="5" type="subTitle"/>
          </p:nvPr>
        </p:nvSpPr>
        <p:spPr>
          <a:xfrm>
            <a:off x="730000" y="3263591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43" name="Google Shape;143;p22"/>
          <p:cNvSpPr txBox="1"/>
          <p:nvPr>
            <p:ph idx="6" type="subTitle"/>
          </p:nvPr>
        </p:nvSpPr>
        <p:spPr>
          <a:xfrm>
            <a:off x="4956910" y="3263584"/>
            <a:ext cx="3474000" cy="52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44" name="Google Shape;144;p22"/>
          <p:cNvSpPr txBox="1"/>
          <p:nvPr>
            <p:ph idx="7" type="subTitle"/>
          </p:nvPr>
        </p:nvSpPr>
        <p:spPr>
          <a:xfrm>
            <a:off x="730050" y="3751125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5" name="Google Shape;145;p22"/>
          <p:cNvSpPr txBox="1"/>
          <p:nvPr>
            <p:ph idx="8" type="subTitle"/>
          </p:nvPr>
        </p:nvSpPr>
        <p:spPr>
          <a:xfrm>
            <a:off x="4956853" y="3751125"/>
            <a:ext cx="34740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6" name="Google Shape;146;p22"/>
          <p:cNvSpPr txBox="1"/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 1">
  <p:cSld name="MAIN_POINT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 rot="10800000">
            <a:off x="6818323" y="0"/>
            <a:ext cx="2325677" cy="2570827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>
            <p:ph type="title"/>
          </p:nvPr>
        </p:nvSpPr>
        <p:spPr>
          <a:xfrm>
            <a:off x="3232600" y="1869150"/>
            <a:ext cx="10524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7200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 sz="24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1" type="subTitle"/>
          </p:nvPr>
        </p:nvSpPr>
        <p:spPr>
          <a:xfrm>
            <a:off x="1511850" y="3464300"/>
            <a:ext cx="2772900" cy="888300"/>
          </a:xfrm>
          <a:prstGeom prst="rect">
            <a:avLst/>
          </a:prstGeom>
        </p:spPr>
        <p:txBody>
          <a:bodyPr anchorCtr="0" anchor="ctr" bIns="91425" lIns="91425" spcFirstLastPara="1" rIns="72000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152" name="Google Shape;152;p23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0" y="3401275"/>
            <a:ext cx="1576075" cy="174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 2">
  <p:cSld name="MAIN_POINT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4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 flipH="1" rot="10800000">
            <a:off x="-2" y="0"/>
            <a:ext cx="2325677" cy="2570827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/>
          <p:nvPr>
            <p:ph type="title"/>
          </p:nvPr>
        </p:nvSpPr>
        <p:spPr>
          <a:xfrm>
            <a:off x="5238250" y="1658400"/>
            <a:ext cx="19116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1" type="subTitle"/>
          </p:nvPr>
        </p:nvSpPr>
        <p:spPr>
          <a:xfrm>
            <a:off x="5238250" y="3467868"/>
            <a:ext cx="2498400" cy="8883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 3">
  <p:cSld name="MAIN_POINT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2993750" y="1658400"/>
            <a:ext cx="12909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7200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 sz="24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60" name="Google Shape;160;p25"/>
          <p:cNvSpPr txBox="1"/>
          <p:nvPr>
            <p:ph idx="1" type="subTitle"/>
          </p:nvPr>
        </p:nvSpPr>
        <p:spPr>
          <a:xfrm>
            <a:off x="1511850" y="3525933"/>
            <a:ext cx="2772900" cy="888300"/>
          </a:xfrm>
          <a:prstGeom prst="rect">
            <a:avLst/>
          </a:prstGeom>
        </p:spPr>
        <p:txBody>
          <a:bodyPr anchorCtr="0" anchor="ctr" bIns="91425" lIns="91425" spcFirstLastPara="1" rIns="72000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161" name="Google Shape;161;p25"/>
          <p:cNvGrpSpPr/>
          <p:nvPr/>
        </p:nvGrpSpPr>
        <p:grpSpPr>
          <a:xfrm>
            <a:off x="5810139" y="1486301"/>
            <a:ext cx="1972500" cy="1972500"/>
            <a:chOff x="4729214" y="1"/>
            <a:chExt cx="1972500" cy="1972500"/>
          </a:xfrm>
        </p:grpSpPr>
        <p:sp>
          <p:nvSpPr>
            <p:cNvPr id="162" name="Google Shape;162;p25"/>
            <p:cNvSpPr/>
            <p:nvPr/>
          </p:nvSpPr>
          <p:spPr>
            <a:xfrm rot="10800000">
              <a:off x="4729214" y="1"/>
              <a:ext cx="1972500" cy="1972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3" name="Google Shape;163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143633" y="361621"/>
              <a:ext cx="1195824" cy="119332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4" name="Google Shape;164;p25"/>
          <p:cNvGrpSpPr/>
          <p:nvPr/>
        </p:nvGrpSpPr>
        <p:grpSpPr>
          <a:xfrm>
            <a:off x="372465" y="4263203"/>
            <a:ext cx="566839" cy="566839"/>
            <a:chOff x="7209025" y="4105250"/>
            <a:chExt cx="1039500" cy="1039500"/>
          </a:xfrm>
        </p:grpSpPr>
        <p:sp>
          <p:nvSpPr>
            <p:cNvPr id="165" name="Google Shape;165;p25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6" name="Google Shape;166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7" name="Google Shape;167;p25"/>
          <p:cNvSpPr txBox="1"/>
          <p:nvPr>
            <p:ph idx="2"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1407825" y="102225"/>
            <a:ext cx="1702500" cy="17025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" name="Google Shape;170;p26"/>
          <p:cNvGrpSpPr/>
          <p:nvPr/>
        </p:nvGrpSpPr>
        <p:grpSpPr>
          <a:xfrm>
            <a:off x="1611700" y="-1"/>
            <a:ext cx="7531825" cy="5144751"/>
            <a:chOff x="1611700" y="-1"/>
            <a:chExt cx="7531825" cy="5144751"/>
          </a:xfrm>
        </p:grpSpPr>
        <p:sp>
          <p:nvSpPr>
            <p:cNvPr id="171" name="Google Shape;171;p26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2" name="Google Shape;172;p26"/>
            <p:cNvPicPr preferRelativeResize="0"/>
            <p:nvPr/>
          </p:nvPicPr>
          <p:blipFill rotWithShape="1">
            <a:blip r:embed="rId3">
              <a:alphaModFix/>
            </a:blip>
            <a:srcRect b="42676" l="48250" r="0" t="0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37550" y="39848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4845466" y="3028159"/>
              <a:ext cx="2028115" cy="20238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38597" y="522792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26"/>
            <p:cNvSpPr/>
            <p:nvPr/>
          </p:nvSpPr>
          <p:spPr>
            <a:xfrm>
              <a:off x="1611700" y="37587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26"/>
          <p:cNvSpPr txBox="1"/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9pPr>
          </a:lstStyle>
          <a:p/>
        </p:txBody>
      </p:sp>
      <p:sp>
        <p:nvSpPr>
          <p:cNvPr id="179" name="Google Shape;179;p26"/>
          <p:cNvSpPr txBox="1"/>
          <p:nvPr>
            <p:ph idx="1" type="subTitle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0" name="Google Shape;180;p26"/>
          <p:cNvSpPr txBox="1"/>
          <p:nvPr/>
        </p:nvSpPr>
        <p:spPr>
          <a:xfrm>
            <a:off x="725275" y="3650025"/>
            <a:ext cx="38598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7"/>
              </a:rPr>
              <a:t>Slidesgo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8"/>
              </a:rPr>
              <a:t>Flaticon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9"/>
              </a:rPr>
              <a:t>Freepik</a:t>
            </a:r>
            <a:endParaRPr sz="1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">
  <p:cSld name="CUSTOM_9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noFill/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4"/>
          <p:cNvGrpSpPr/>
          <p:nvPr/>
        </p:nvGrpSpPr>
        <p:grpSpPr>
          <a:xfrm>
            <a:off x="4520425" y="-1"/>
            <a:ext cx="4623100" cy="5020201"/>
            <a:chOff x="4520425" y="-1"/>
            <a:chExt cx="4623100" cy="5020201"/>
          </a:xfrm>
        </p:grpSpPr>
        <p:sp>
          <p:nvSpPr>
            <p:cNvPr id="35" name="Google Shape;35;p4"/>
            <p:cNvSpPr/>
            <p:nvPr/>
          </p:nvSpPr>
          <p:spPr>
            <a:xfrm>
              <a:off x="4520425" y="42291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6" name="Google Shape;36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46275" y="44552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4"/>
            <p:cNvPicPr preferRelativeResize="0"/>
            <p:nvPr/>
          </p:nvPicPr>
          <p:blipFill rotWithShape="1">
            <a:blip r:embed="rId4">
              <a:alphaModFix/>
            </a:blip>
            <a:srcRect b="42676" l="48250" r="0" t="0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0075" y="1133150"/>
            <a:ext cx="3572100" cy="10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" type="subTitle"/>
          </p:nvPr>
        </p:nvSpPr>
        <p:spPr>
          <a:xfrm flipH="1">
            <a:off x="720075" y="2258759"/>
            <a:ext cx="51921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035650" y="2771600"/>
            <a:ext cx="32319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2" type="subTitle"/>
          </p:nvPr>
        </p:nvSpPr>
        <p:spPr>
          <a:xfrm>
            <a:off x="4876450" y="2771575"/>
            <a:ext cx="32319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3" type="subTitle"/>
          </p:nvPr>
        </p:nvSpPr>
        <p:spPr>
          <a:xfrm>
            <a:off x="1035675" y="2255300"/>
            <a:ext cx="3231900" cy="5130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4" type="subTitle"/>
          </p:nvPr>
        </p:nvSpPr>
        <p:spPr>
          <a:xfrm>
            <a:off x="4876450" y="2258584"/>
            <a:ext cx="3231900" cy="5130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ctrTitle"/>
          </p:nvPr>
        </p:nvSpPr>
        <p:spPr>
          <a:xfrm>
            <a:off x="4540675" y="1234000"/>
            <a:ext cx="3893700" cy="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" name="Google Shape;50;p7"/>
          <p:cNvSpPr txBox="1"/>
          <p:nvPr>
            <p:ph idx="1" type="subTitle"/>
          </p:nvPr>
        </p:nvSpPr>
        <p:spPr>
          <a:xfrm>
            <a:off x="4540575" y="2722193"/>
            <a:ext cx="3893700" cy="184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" name="Google Shape;51;p7"/>
          <p:cNvSpPr/>
          <p:nvPr/>
        </p:nvSpPr>
        <p:spPr>
          <a:xfrm>
            <a:off x="-5575" y="3950"/>
            <a:ext cx="5403300" cy="5143500"/>
          </a:xfrm>
          <a:prstGeom prst="rect">
            <a:avLst/>
          </a:prstGeom>
          <a:gradFill>
            <a:gsLst>
              <a:gs pos="0">
                <a:srgbClr val="00151F">
                  <a:alpha val="66274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7"/>
          <p:cNvSpPr/>
          <p:nvPr/>
        </p:nvSpPr>
        <p:spPr>
          <a:xfrm rot="10800000">
            <a:off x="5341989" y="82562"/>
            <a:ext cx="1039500" cy="10395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" name="Google Shape;53;p7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2" y="1098474"/>
            <a:ext cx="3659323" cy="404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3252" y="254549"/>
            <a:ext cx="696975" cy="69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8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>
            <a:off x="0" y="2783875"/>
            <a:ext cx="2134598" cy="235962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>
            <p:ph type="title"/>
          </p:nvPr>
        </p:nvSpPr>
        <p:spPr>
          <a:xfrm>
            <a:off x="2330700" y="1146300"/>
            <a:ext cx="4482600" cy="285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 flipH="1">
            <a:off x="719925" y="2222475"/>
            <a:ext cx="5162700" cy="16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" type="subTitle"/>
          </p:nvPr>
        </p:nvSpPr>
        <p:spPr>
          <a:xfrm flipH="1">
            <a:off x="720000" y="3948300"/>
            <a:ext cx="43194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hasCustomPrompt="1" idx="2" type="title"/>
          </p:nvPr>
        </p:nvSpPr>
        <p:spPr>
          <a:xfrm flipH="1">
            <a:off x="720000" y="1081627"/>
            <a:ext cx="2046300" cy="114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9"/>
          <p:cNvSpPr/>
          <p:nvPr/>
        </p:nvSpPr>
        <p:spPr>
          <a:xfrm rot="10800000">
            <a:off x="7226701" y="823199"/>
            <a:ext cx="1082100" cy="10821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039" y="1151477"/>
            <a:ext cx="403575" cy="4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633" y="361621"/>
            <a:ext cx="1195824" cy="11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9"/>
          <p:cNvPicPr preferRelativeResize="0"/>
          <p:nvPr/>
        </p:nvPicPr>
        <p:blipFill rotWithShape="1">
          <a:blip r:embed="rId5">
            <a:alphaModFix/>
          </a:blip>
          <a:srcRect b="42676" l="48250" r="0" t="0"/>
          <a:stretch/>
        </p:blipFill>
        <p:spPr>
          <a:xfrm flipH="1">
            <a:off x="7186574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/>
          <p:nvPr/>
        </p:nvSpPr>
        <p:spPr>
          <a:xfrm rot="10800000">
            <a:off x="4377974" y="-446013"/>
            <a:ext cx="2808600" cy="28086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69" name="Google Shape;69;p10"/>
          <p:cNvPicPr preferRelativeResize="0"/>
          <p:nvPr/>
        </p:nvPicPr>
        <p:blipFill rotWithShape="1">
          <a:blip r:embed="rId3">
            <a:alphaModFix/>
          </a:blip>
          <a:srcRect b="42676" l="48250" r="0" t="0"/>
          <a:stretch/>
        </p:blipFill>
        <p:spPr>
          <a:xfrm flipH="1">
            <a:off x="7567925" y="3401275"/>
            <a:ext cx="1576075" cy="174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idx="1" type="subTitle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Covid-19 predictions using Artificial Intelligence</a:t>
            </a:r>
            <a:endParaRPr/>
          </a:p>
        </p:txBody>
      </p:sp>
      <p:sp>
        <p:nvSpPr>
          <p:cNvPr id="188" name="Google Shape;188;p29"/>
          <p:cNvSpPr txBox="1"/>
          <p:nvPr>
            <p:ph type="ctrTitle"/>
          </p:nvPr>
        </p:nvSpPr>
        <p:spPr>
          <a:xfrm flipH="1">
            <a:off x="4649375" y="1271341"/>
            <a:ext cx="3774600" cy="21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 Prophet</a:t>
            </a:r>
            <a:endParaRPr/>
          </a:p>
        </p:txBody>
      </p:sp>
      <p:grpSp>
        <p:nvGrpSpPr>
          <p:cNvPr id="189" name="Google Shape;189;p29"/>
          <p:cNvGrpSpPr/>
          <p:nvPr/>
        </p:nvGrpSpPr>
        <p:grpSpPr>
          <a:xfrm flipH="1">
            <a:off x="4792952" y="1220592"/>
            <a:ext cx="3705032" cy="2084991"/>
            <a:chOff x="439473" y="1811648"/>
            <a:chExt cx="4206917" cy="1744178"/>
          </a:xfrm>
        </p:grpSpPr>
        <p:sp>
          <p:nvSpPr>
            <p:cNvPr id="190" name="Google Shape;190;p29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9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idx="1" type="body"/>
          </p:nvPr>
        </p:nvSpPr>
        <p:spPr>
          <a:xfrm>
            <a:off x="720050" y="1428914"/>
            <a:ext cx="7703700" cy="31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Covid Prophet makes use of various Artificial Intelligence and Machine Learning algorithms to not only predict the spread of coronavirus in different countries, but also predict a person’s probability of being affected with the disease based on several factors. The application can also make use of covid data to inform a user of their distance from current hotspot areas using their location.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7" name="Google Shape;197;p30"/>
          <p:cNvSpPr txBox="1"/>
          <p:nvPr>
            <p:ph type="ctrTitle"/>
          </p:nvPr>
        </p:nvSpPr>
        <p:spPr>
          <a:xfrm>
            <a:off x="939300" y="351847"/>
            <a:ext cx="7265400" cy="5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ABOUT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/>
          <p:nvPr>
            <p:ph type="ctrTitle"/>
          </p:nvPr>
        </p:nvSpPr>
        <p:spPr>
          <a:xfrm>
            <a:off x="1204900" y="1216064"/>
            <a:ext cx="315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000000"/>
                </a:highlight>
              </a:rPr>
              <a:t>Anwesh Kabiraji</a:t>
            </a:r>
            <a:endParaRPr>
              <a:highlight>
                <a:srgbClr val="000000"/>
              </a:highlight>
            </a:endParaRPr>
          </a:p>
        </p:txBody>
      </p:sp>
      <p:sp>
        <p:nvSpPr>
          <p:cNvPr id="203" name="Google Shape;203;p31"/>
          <p:cNvSpPr txBox="1"/>
          <p:nvPr>
            <p:ph idx="2" type="ctrTitle"/>
          </p:nvPr>
        </p:nvSpPr>
        <p:spPr>
          <a:xfrm>
            <a:off x="1241575" y="3569550"/>
            <a:ext cx="31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000000"/>
                </a:highlight>
              </a:rPr>
              <a:t>Subham Sharma</a:t>
            </a:r>
            <a:endParaRPr>
              <a:highlight>
                <a:srgbClr val="000000"/>
              </a:highlight>
            </a:endParaRPr>
          </a:p>
        </p:txBody>
      </p:sp>
      <p:sp>
        <p:nvSpPr>
          <p:cNvPr id="204" name="Google Shape;204;p31"/>
          <p:cNvSpPr txBox="1"/>
          <p:nvPr>
            <p:ph idx="4" type="ctrTitle"/>
          </p:nvPr>
        </p:nvSpPr>
        <p:spPr>
          <a:xfrm>
            <a:off x="5840775" y="1310489"/>
            <a:ext cx="315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000000"/>
                </a:highlight>
              </a:rPr>
              <a:t>Rishav Chowdhury</a:t>
            </a:r>
            <a:endParaRPr>
              <a:highlight>
                <a:srgbClr val="000000"/>
              </a:highlight>
            </a:endParaRPr>
          </a:p>
        </p:txBody>
      </p:sp>
      <p:sp>
        <p:nvSpPr>
          <p:cNvPr id="205" name="Google Shape;205;p31"/>
          <p:cNvSpPr txBox="1"/>
          <p:nvPr>
            <p:ph idx="6" type="ctrTitle"/>
          </p:nvPr>
        </p:nvSpPr>
        <p:spPr>
          <a:xfrm>
            <a:off x="5840775" y="3569550"/>
            <a:ext cx="3079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000000"/>
                </a:highlight>
              </a:rPr>
              <a:t>Debojyoti Pal</a:t>
            </a:r>
            <a:endParaRPr>
              <a:highlight>
                <a:srgbClr val="000000"/>
              </a:highlight>
            </a:endParaRPr>
          </a:p>
        </p:txBody>
      </p:sp>
      <p:grpSp>
        <p:nvGrpSpPr>
          <p:cNvPr id="206" name="Google Shape;206;p31"/>
          <p:cNvGrpSpPr/>
          <p:nvPr/>
        </p:nvGrpSpPr>
        <p:grpSpPr>
          <a:xfrm>
            <a:off x="1204921" y="1125288"/>
            <a:ext cx="4730682" cy="2585609"/>
            <a:chOff x="1205230" y="983996"/>
            <a:chExt cx="4264565" cy="2266289"/>
          </a:xfrm>
        </p:grpSpPr>
        <p:sp>
          <p:nvSpPr>
            <p:cNvPr id="207" name="Google Shape;207;p31"/>
            <p:cNvSpPr/>
            <p:nvPr/>
          </p:nvSpPr>
          <p:spPr>
            <a:xfrm flipH="1" rot="10800000">
              <a:off x="1205230" y="983996"/>
              <a:ext cx="214800" cy="2148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 flipH="1" rot="10800000">
              <a:off x="5254994" y="983996"/>
              <a:ext cx="214800" cy="2148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 flipH="1" rot="10800000">
              <a:off x="1205230" y="3035485"/>
              <a:ext cx="214800" cy="2148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 flipH="1" rot="10800000">
              <a:off x="5254994" y="3035485"/>
              <a:ext cx="214800" cy="2148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31"/>
          <p:cNvSpPr txBox="1"/>
          <p:nvPr/>
        </p:nvSpPr>
        <p:spPr>
          <a:xfrm>
            <a:off x="2433725" y="370500"/>
            <a:ext cx="41844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TEAM MEMBERS</a:t>
            </a:r>
            <a:endParaRPr sz="21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12" name="Google Shape;212;p31"/>
          <p:cNvSpPr txBox="1"/>
          <p:nvPr>
            <p:ph idx="6" type="ctrTitle"/>
          </p:nvPr>
        </p:nvSpPr>
        <p:spPr>
          <a:xfrm>
            <a:off x="3122700" y="2229350"/>
            <a:ext cx="289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Aayushi Jaiswal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idx="1" type="subTitle"/>
          </p:nvPr>
        </p:nvSpPr>
        <p:spPr>
          <a:xfrm>
            <a:off x="720025" y="1050350"/>
            <a:ext cx="4314600" cy="32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HTML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Bootstrap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React JS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PHP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Laravel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MySQl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Pandas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Matplotlib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Numpy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Scikit-Learn</a:t>
            </a:r>
            <a:endParaRPr/>
          </a:p>
        </p:txBody>
      </p:sp>
      <p:sp>
        <p:nvSpPr>
          <p:cNvPr id="218" name="Google Shape;218;p32"/>
          <p:cNvSpPr/>
          <p:nvPr/>
        </p:nvSpPr>
        <p:spPr>
          <a:xfrm flipH="1" rot="10800000">
            <a:off x="426925" y="108155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2"/>
          <p:cNvSpPr/>
          <p:nvPr/>
        </p:nvSpPr>
        <p:spPr>
          <a:xfrm flipH="1">
            <a:off x="4801850" y="4051075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2"/>
          <p:cNvSpPr txBox="1"/>
          <p:nvPr/>
        </p:nvSpPr>
        <p:spPr>
          <a:xfrm>
            <a:off x="426925" y="334175"/>
            <a:ext cx="41844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Technologies</a:t>
            </a:r>
            <a:endParaRPr sz="2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>
            <p:ph idx="1" type="subTitle"/>
          </p:nvPr>
        </p:nvSpPr>
        <p:spPr>
          <a:xfrm>
            <a:off x="4046500" y="2738850"/>
            <a:ext cx="4722000" cy="279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400"/>
              <a:t>COVID prophet works on the Markov Chain Model. It takes a person’s symptoms as input and gives us an indication of how prone a person is to the infection.</a:t>
            </a:r>
            <a:endParaRPr sz="14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400"/>
              <a:t>We also predict the number of infectious cases , mortality and recovery rate via different machine learning models, namely polynomial regression and bayesian ridge regression   </a:t>
            </a:r>
            <a:endParaRPr sz="14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400"/>
              <a:t>We make use of various publicly available datasets like John Hopkins and ICMR to help us in our predictions. 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3"/>
          <p:cNvSpPr txBox="1"/>
          <p:nvPr>
            <p:ph type="ctrTitle"/>
          </p:nvPr>
        </p:nvSpPr>
        <p:spPr>
          <a:xfrm>
            <a:off x="4540500" y="907075"/>
            <a:ext cx="3893700" cy="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227" name="Google Shape;227;p33"/>
          <p:cNvSpPr/>
          <p:nvPr/>
        </p:nvSpPr>
        <p:spPr>
          <a:xfrm rot="10800000">
            <a:off x="8333378" y="108155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/>
          <p:nvPr>
            <p:ph idx="4294967295" type="subTitle"/>
          </p:nvPr>
        </p:nvSpPr>
        <p:spPr>
          <a:xfrm>
            <a:off x="5188276" y="1513500"/>
            <a:ext cx="1956300" cy="402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HIGH FEVER</a:t>
            </a:r>
            <a:endParaRPr sz="16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</p:txBody>
      </p:sp>
      <p:sp>
        <p:nvSpPr>
          <p:cNvPr id="233" name="Google Shape;233;p34"/>
          <p:cNvSpPr txBox="1"/>
          <p:nvPr>
            <p:ph idx="4294967295" type="subTitle"/>
          </p:nvPr>
        </p:nvSpPr>
        <p:spPr>
          <a:xfrm>
            <a:off x="1607700" y="1513500"/>
            <a:ext cx="1956300" cy="402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TIREDNESS</a:t>
            </a:r>
            <a:endParaRPr sz="16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</p:txBody>
      </p:sp>
      <p:sp>
        <p:nvSpPr>
          <p:cNvPr id="234" name="Google Shape;234;p34"/>
          <p:cNvSpPr txBox="1"/>
          <p:nvPr>
            <p:ph idx="4294967295" type="subTitle"/>
          </p:nvPr>
        </p:nvSpPr>
        <p:spPr>
          <a:xfrm>
            <a:off x="5981721" y="3106375"/>
            <a:ext cx="2189700" cy="402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DIFFICULTY BREATHING</a:t>
            </a:r>
            <a:endParaRPr sz="16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</p:txBody>
      </p:sp>
      <p:sp>
        <p:nvSpPr>
          <p:cNvPr id="235" name="Google Shape;235;p34"/>
          <p:cNvSpPr txBox="1"/>
          <p:nvPr>
            <p:ph idx="4294967295" type="subTitle"/>
          </p:nvPr>
        </p:nvSpPr>
        <p:spPr>
          <a:xfrm>
            <a:off x="1151275" y="3106375"/>
            <a:ext cx="1956300" cy="402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DRY COUGH</a:t>
            </a:r>
            <a:endParaRPr sz="16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</p:txBody>
      </p:sp>
      <p:sp>
        <p:nvSpPr>
          <p:cNvPr id="236" name="Google Shape;236;p34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Symptoms(Being used by our model for prediction)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7" name="Google Shape;237;p34"/>
          <p:cNvSpPr txBox="1"/>
          <p:nvPr>
            <p:ph idx="4294967295" type="subTitle"/>
          </p:nvPr>
        </p:nvSpPr>
        <p:spPr>
          <a:xfrm>
            <a:off x="5188271" y="1828761"/>
            <a:ext cx="2255100" cy="7758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The body temperature can exceed 37.3 Celsius degrees</a:t>
            </a:r>
            <a:endParaRPr/>
          </a:p>
        </p:txBody>
      </p:sp>
      <p:sp>
        <p:nvSpPr>
          <p:cNvPr id="238" name="Google Shape;238;p34"/>
          <p:cNvSpPr txBox="1"/>
          <p:nvPr>
            <p:ph idx="4294967295" type="subTitle"/>
          </p:nvPr>
        </p:nvSpPr>
        <p:spPr>
          <a:xfrm>
            <a:off x="1308896" y="1828761"/>
            <a:ext cx="2255100" cy="7758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The body feels completely tired, without energy</a:t>
            </a:r>
            <a:endParaRPr/>
          </a:p>
        </p:txBody>
      </p:sp>
      <p:sp>
        <p:nvSpPr>
          <p:cNvPr id="239" name="Google Shape;239;p34"/>
          <p:cNvSpPr txBox="1"/>
          <p:nvPr>
            <p:ph idx="4294967295" type="subTitle"/>
          </p:nvPr>
        </p:nvSpPr>
        <p:spPr>
          <a:xfrm>
            <a:off x="5981712" y="3421636"/>
            <a:ext cx="2255100" cy="7758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Breathing actually feels more difficult</a:t>
            </a:r>
            <a:endParaRPr/>
          </a:p>
        </p:txBody>
      </p:sp>
      <p:sp>
        <p:nvSpPr>
          <p:cNvPr id="240" name="Google Shape;240;p34"/>
          <p:cNvSpPr txBox="1"/>
          <p:nvPr>
            <p:ph idx="4294967295" type="subTitle"/>
          </p:nvPr>
        </p:nvSpPr>
        <p:spPr>
          <a:xfrm>
            <a:off x="852487" y="3421636"/>
            <a:ext cx="2255100" cy="7758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</a:t>
            </a:r>
            <a:r>
              <a:rPr lang="en">
                <a:solidFill>
                  <a:schemeClr val="dk1"/>
                </a:solidFill>
              </a:rPr>
              <a:t>onstant coughing without expelling any mucus</a:t>
            </a:r>
            <a:endParaRPr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41" name="Google Shape;241;p34"/>
          <p:cNvGrpSpPr/>
          <p:nvPr/>
        </p:nvGrpSpPr>
        <p:grpSpPr>
          <a:xfrm>
            <a:off x="3564010" y="1905289"/>
            <a:ext cx="2015971" cy="3238211"/>
            <a:chOff x="3564010" y="1905289"/>
            <a:chExt cx="2015971" cy="3238211"/>
          </a:xfrm>
        </p:grpSpPr>
        <p:sp>
          <p:nvSpPr>
            <p:cNvPr id="242" name="Google Shape;242;p34"/>
            <p:cNvSpPr/>
            <p:nvPr/>
          </p:nvSpPr>
          <p:spPr>
            <a:xfrm>
              <a:off x="3564010" y="2126125"/>
              <a:ext cx="2015971" cy="3017375"/>
            </a:xfrm>
            <a:custGeom>
              <a:rect b="b" l="l" r="r" t="t"/>
              <a:pathLst>
                <a:path extrusionOk="0" h="153830" w="102777">
                  <a:moveTo>
                    <a:pt x="36138" y="1"/>
                  </a:moveTo>
                  <a:cubicBezTo>
                    <a:pt x="31626" y="1"/>
                    <a:pt x="27937" y="3690"/>
                    <a:pt x="27937" y="8202"/>
                  </a:cubicBezTo>
                  <a:lnTo>
                    <a:pt x="27937" y="22180"/>
                  </a:lnTo>
                  <a:lnTo>
                    <a:pt x="22268" y="29324"/>
                  </a:lnTo>
                  <a:lnTo>
                    <a:pt x="27937" y="29402"/>
                  </a:lnTo>
                  <a:lnTo>
                    <a:pt x="27937" y="36887"/>
                  </a:lnTo>
                  <a:cubicBezTo>
                    <a:pt x="27937" y="41399"/>
                    <a:pt x="31626" y="45088"/>
                    <a:pt x="36138" y="45088"/>
                  </a:cubicBezTo>
                  <a:lnTo>
                    <a:pt x="40076" y="45088"/>
                  </a:lnTo>
                  <a:lnTo>
                    <a:pt x="40076" y="69622"/>
                  </a:lnTo>
                  <a:lnTo>
                    <a:pt x="8202" y="69622"/>
                  </a:lnTo>
                  <a:cubicBezTo>
                    <a:pt x="3691" y="69622"/>
                    <a:pt x="1" y="73312"/>
                    <a:pt x="1" y="77823"/>
                  </a:cubicBezTo>
                  <a:lnTo>
                    <a:pt x="1" y="153829"/>
                  </a:lnTo>
                  <a:lnTo>
                    <a:pt x="102776" y="153829"/>
                  </a:lnTo>
                  <a:lnTo>
                    <a:pt x="102776" y="77823"/>
                  </a:lnTo>
                  <a:cubicBezTo>
                    <a:pt x="102776" y="73312"/>
                    <a:pt x="99088" y="69622"/>
                    <a:pt x="94575" y="69622"/>
                  </a:cubicBezTo>
                  <a:lnTo>
                    <a:pt x="63082" y="69622"/>
                  </a:lnTo>
                  <a:lnTo>
                    <a:pt x="63082" y="36887"/>
                  </a:lnTo>
                  <a:lnTo>
                    <a:pt x="63082" y="13258"/>
                  </a:lnTo>
                  <a:lnTo>
                    <a:pt x="63082" y="8202"/>
                  </a:lnTo>
                  <a:cubicBezTo>
                    <a:pt x="63082" y="3690"/>
                    <a:pt x="59387" y="1"/>
                    <a:pt x="54876" y="1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3933376" y="3634283"/>
              <a:ext cx="505792" cy="857470"/>
            </a:xfrm>
            <a:custGeom>
              <a:rect b="b" l="l" r="r" t="t"/>
              <a:pathLst>
                <a:path extrusionOk="0" h="43715" w="25786">
                  <a:moveTo>
                    <a:pt x="10406" y="0"/>
                  </a:moveTo>
                  <a:cubicBezTo>
                    <a:pt x="4658" y="0"/>
                    <a:pt x="0" y="4658"/>
                    <a:pt x="0" y="10401"/>
                  </a:cubicBezTo>
                  <a:lnTo>
                    <a:pt x="0" y="43715"/>
                  </a:lnTo>
                  <a:lnTo>
                    <a:pt x="15331" y="43715"/>
                  </a:lnTo>
                  <a:cubicBezTo>
                    <a:pt x="21104" y="43715"/>
                    <a:pt x="25785" y="39033"/>
                    <a:pt x="25785" y="33265"/>
                  </a:cubicBezTo>
                  <a:lnTo>
                    <a:pt x="25785" y="0"/>
                  </a:lnTo>
                  <a:close/>
                </a:path>
              </a:pathLst>
            </a:custGeom>
            <a:solidFill>
              <a:srgbClr val="FFFFFF">
                <a:alpha val="504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4682563" y="3634283"/>
              <a:ext cx="505714" cy="857470"/>
            </a:xfrm>
            <a:custGeom>
              <a:rect b="b" l="l" r="r" t="t"/>
              <a:pathLst>
                <a:path extrusionOk="0" h="43715" w="25782">
                  <a:moveTo>
                    <a:pt x="1" y="0"/>
                  </a:moveTo>
                  <a:lnTo>
                    <a:pt x="1" y="33265"/>
                  </a:lnTo>
                  <a:cubicBezTo>
                    <a:pt x="1" y="39033"/>
                    <a:pt x="4678" y="43715"/>
                    <a:pt x="10450" y="43715"/>
                  </a:cubicBezTo>
                  <a:lnTo>
                    <a:pt x="25781" y="43715"/>
                  </a:lnTo>
                  <a:lnTo>
                    <a:pt x="25781" y="10401"/>
                  </a:lnTo>
                  <a:cubicBezTo>
                    <a:pt x="25781" y="4658"/>
                    <a:pt x="21124" y="0"/>
                    <a:pt x="15381" y="0"/>
                  </a:cubicBezTo>
                  <a:close/>
                </a:path>
              </a:pathLst>
            </a:custGeom>
            <a:solidFill>
              <a:srgbClr val="FFFFFF">
                <a:alpha val="504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4100828" y="2774518"/>
              <a:ext cx="474291" cy="1370520"/>
            </a:xfrm>
            <a:custGeom>
              <a:rect b="b" l="l" r="r" t="t"/>
              <a:pathLst>
                <a:path extrusionOk="0" h="69871" w="24180">
                  <a:moveTo>
                    <a:pt x="1" y="1"/>
                  </a:moveTo>
                  <a:lnTo>
                    <a:pt x="1" y="1349"/>
                  </a:lnTo>
                  <a:lnTo>
                    <a:pt x="10897" y="1349"/>
                  </a:lnTo>
                  <a:cubicBezTo>
                    <a:pt x="17477" y="1349"/>
                    <a:pt x="22830" y="6703"/>
                    <a:pt x="22830" y="13283"/>
                  </a:cubicBezTo>
                  <a:lnTo>
                    <a:pt x="22830" y="69871"/>
                  </a:lnTo>
                  <a:lnTo>
                    <a:pt x="24179" y="69871"/>
                  </a:lnTo>
                  <a:lnTo>
                    <a:pt x="24179" y="13283"/>
                  </a:lnTo>
                  <a:cubicBezTo>
                    <a:pt x="24179" y="5958"/>
                    <a:pt x="18222" y="1"/>
                    <a:pt x="108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6" name="Google Shape;246;p34"/>
            <p:cNvGrpSpPr/>
            <p:nvPr/>
          </p:nvGrpSpPr>
          <p:grpSpPr>
            <a:xfrm>
              <a:off x="4458256" y="3001815"/>
              <a:ext cx="203546" cy="203573"/>
              <a:chOff x="4458256" y="3001815"/>
              <a:chExt cx="203546" cy="203573"/>
            </a:xfrm>
          </p:grpSpPr>
          <p:sp>
            <p:nvSpPr>
              <p:cNvPr id="247" name="Google Shape;247;p34"/>
              <p:cNvSpPr/>
              <p:nvPr/>
            </p:nvSpPr>
            <p:spPr>
              <a:xfrm>
                <a:off x="4458256" y="3001815"/>
                <a:ext cx="203546" cy="203573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rgbClr val="FFFFFF">
                  <a:alpha val="223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34"/>
              <p:cNvSpPr/>
              <p:nvPr/>
            </p:nvSpPr>
            <p:spPr>
              <a:xfrm>
                <a:off x="4509894" y="3053463"/>
                <a:ext cx="100252" cy="100272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9" name="Google Shape;249;p34"/>
            <p:cNvSpPr/>
            <p:nvPr/>
          </p:nvSpPr>
          <p:spPr>
            <a:xfrm>
              <a:off x="4080958" y="3739105"/>
              <a:ext cx="927378" cy="608026"/>
            </a:xfrm>
            <a:custGeom>
              <a:rect b="b" l="l" r="r" t="t"/>
              <a:pathLst>
                <a:path extrusionOk="0" h="30998" w="47279">
                  <a:moveTo>
                    <a:pt x="20379" y="0"/>
                  </a:moveTo>
                  <a:lnTo>
                    <a:pt x="20379" y="7855"/>
                  </a:lnTo>
                  <a:lnTo>
                    <a:pt x="16845" y="7855"/>
                  </a:lnTo>
                  <a:cubicBezTo>
                    <a:pt x="16738" y="7855"/>
                    <a:pt x="16631" y="7860"/>
                    <a:pt x="16524" y="7870"/>
                  </a:cubicBezTo>
                  <a:lnTo>
                    <a:pt x="16471" y="7870"/>
                  </a:lnTo>
                  <a:cubicBezTo>
                    <a:pt x="16466" y="7870"/>
                    <a:pt x="16466" y="7875"/>
                    <a:pt x="16466" y="7875"/>
                  </a:cubicBezTo>
                  <a:cubicBezTo>
                    <a:pt x="14397" y="8069"/>
                    <a:pt x="12767" y="9816"/>
                    <a:pt x="12767" y="11934"/>
                  </a:cubicBezTo>
                  <a:lnTo>
                    <a:pt x="12767" y="15726"/>
                  </a:lnTo>
                  <a:lnTo>
                    <a:pt x="8635" y="15726"/>
                  </a:lnTo>
                  <a:lnTo>
                    <a:pt x="8635" y="7057"/>
                  </a:lnTo>
                  <a:lnTo>
                    <a:pt x="6610" y="7057"/>
                  </a:lnTo>
                  <a:lnTo>
                    <a:pt x="6610" y="15726"/>
                  </a:lnTo>
                  <a:lnTo>
                    <a:pt x="6065" y="15726"/>
                  </a:lnTo>
                  <a:cubicBezTo>
                    <a:pt x="2721" y="15726"/>
                    <a:pt x="1" y="18441"/>
                    <a:pt x="1" y="21784"/>
                  </a:cubicBezTo>
                  <a:lnTo>
                    <a:pt x="1" y="28301"/>
                  </a:lnTo>
                  <a:lnTo>
                    <a:pt x="2025" y="28301"/>
                  </a:lnTo>
                  <a:lnTo>
                    <a:pt x="2025" y="21784"/>
                  </a:lnTo>
                  <a:cubicBezTo>
                    <a:pt x="2025" y="19560"/>
                    <a:pt x="3836" y="17750"/>
                    <a:pt x="6065" y="17750"/>
                  </a:cubicBezTo>
                  <a:lnTo>
                    <a:pt x="12767" y="17750"/>
                  </a:lnTo>
                  <a:lnTo>
                    <a:pt x="12767" y="19025"/>
                  </a:lnTo>
                  <a:cubicBezTo>
                    <a:pt x="12767" y="20339"/>
                    <a:pt x="13395" y="21508"/>
                    <a:pt x="14368" y="22252"/>
                  </a:cubicBezTo>
                  <a:lnTo>
                    <a:pt x="14363" y="22256"/>
                  </a:lnTo>
                  <a:lnTo>
                    <a:pt x="25887" y="30998"/>
                  </a:lnTo>
                  <a:lnTo>
                    <a:pt x="33782" y="30998"/>
                  </a:lnTo>
                  <a:lnTo>
                    <a:pt x="33782" y="17750"/>
                  </a:lnTo>
                  <a:lnTo>
                    <a:pt x="41214" y="17750"/>
                  </a:lnTo>
                  <a:cubicBezTo>
                    <a:pt x="43438" y="17750"/>
                    <a:pt x="45254" y="19560"/>
                    <a:pt x="45254" y="21784"/>
                  </a:cubicBezTo>
                  <a:lnTo>
                    <a:pt x="45254" y="28301"/>
                  </a:lnTo>
                  <a:lnTo>
                    <a:pt x="47278" y="28301"/>
                  </a:lnTo>
                  <a:lnTo>
                    <a:pt x="47278" y="21784"/>
                  </a:lnTo>
                  <a:cubicBezTo>
                    <a:pt x="47278" y="18441"/>
                    <a:pt x="44558" y="15726"/>
                    <a:pt x="41214" y="15726"/>
                  </a:cubicBezTo>
                  <a:lnTo>
                    <a:pt x="40669" y="15726"/>
                  </a:lnTo>
                  <a:lnTo>
                    <a:pt x="40669" y="7057"/>
                  </a:lnTo>
                  <a:lnTo>
                    <a:pt x="38644" y="7057"/>
                  </a:lnTo>
                  <a:lnTo>
                    <a:pt x="38644" y="15726"/>
                  </a:lnTo>
                  <a:lnTo>
                    <a:pt x="33782" y="15726"/>
                  </a:lnTo>
                  <a:lnTo>
                    <a:pt x="33782" y="7870"/>
                  </a:lnTo>
                  <a:lnTo>
                    <a:pt x="29562" y="7870"/>
                  </a:lnTo>
                  <a:cubicBezTo>
                    <a:pt x="29456" y="7860"/>
                    <a:pt x="29348" y="7855"/>
                    <a:pt x="29241" y="7855"/>
                  </a:cubicBezTo>
                  <a:lnTo>
                    <a:pt x="28477" y="7855"/>
                  </a:lnTo>
                  <a:lnTo>
                    <a:pt x="28477" y="7145"/>
                  </a:lnTo>
                  <a:cubicBezTo>
                    <a:pt x="28477" y="4935"/>
                    <a:pt x="30273" y="3134"/>
                    <a:pt x="32482" y="3134"/>
                  </a:cubicBezTo>
                  <a:lnTo>
                    <a:pt x="40319" y="3134"/>
                  </a:lnTo>
                  <a:lnTo>
                    <a:pt x="40319" y="1110"/>
                  </a:lnTo>
                  <a:lnTo>
                    <a:pt x="32482" y="1110"/>
                  </a:lnTo>
                  <a:cubicBezTo>
                    <a:pt x="29158" y="1110"/>
                    <a:pt x="26453" y="3816"/>
                    <a:pt x="26453" y="7145"/>
                  </a:cubicBezTo>
                  <a:lnTo>
                    <a:pt x="26453" y="7855"/>
                  </a:lnTo>
                  <a:lnTo>
                    <a:pt x="22403" y="7855"/>
                  </a:lnTo>
                  <a:lnTo>
                    <a:pt x="224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0" name="Google Shape;250;p34"/>
            <p:cNvGrpSpPr/>
            <p:nvPr/>
          </p:nvGrpSpPr>
          <p:grpSpPr>
            <a:xfrm>
              <a:off x="4439167" y="1905289"/>
              <a:ext cx="474301" cy="474304"/>
              <a:chOff x="4439167" y="1905289"/>
              <a:chExt cx="474301" cy="474304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4439167" y="1905289"/>
                <a:ext cx="474301" cy="474304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rgbClr val="FFFFFF">
                  <a:alpha val="223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4559494" y="2025624"/>
                <a:ext cx="233611" cy="233618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" name="Google Shape;253;p34"/>
            <p:cNvGrpSpPr/>
            <p:nvPr/>
          </p:nvGrpSpPr>
          <p:grpSpPr>
            <a:xfrm>
              <a:off x="4847117" y="4181439"/>
              <a:ext cx="474301" cy="474304"/>
              <a:chOff x="4847117" y="4181439"/>
              <a:chExt cx="474301" cy="474304"/>
            </a:xfrm>
          </p:grpSpPr>
          <p:sp>
            <p:nvSpPr>
              <p:cNvPr id="254" name="Google Shape;254;p34"/>
              <p:cNvSpPr/>
              <p:nvPr/>
            </p:nvSpPr>
            <p:spPr>
              <a:xfrm>
                <a:off x="4847117" y="4181439"/>
                <a:ext cx="474301" cy="474304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rgbClr val="FFFFFF">
                  <a:alpha val="223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34"/>
              <p:cNvSpPr/>
              <p:nvPr/>
            </p:nvSpPr>
            <p:spPr>
              <a:xfrm>
                <a:off x="4967444" y="4301774"/>
                <a:ext cx="233611" cy="233618"/>
              </a:xfrm>
              <a:custGeom>
                <a:rect b="b" l="l" r="r" t="t"/>
                <a:pathLst>
                  <a:path extrusionOk="0" h="5112" w="5111">
                    <a:moveTo>
                      <a:pt x="2555" y="1"/>
                    </a:moveTo>
                    <a:cubicBezTo>
                      <a:pt x="1144" y="1"/>
                      <a:pt x="0" y="1145"/>
                      <a:pt x="0" y="2557"/>
                    </a:cubicBezTo>
                    <a:cubicBezTo>
                      <a:pt x="0" y="3968"/>
                      <a:pt x="1144" y="5111"/>
                      <a:pt x="2555" y="5111"/>
                    </a:cubicBezTo>
                    <a:cubicBezTo>
                      <a:pt x="3967" y="5111"/>
                      <a:pt x="5110" y="3968"/>
                      <a:pt x="5110" y="2557"/>
                    </a:cubicBezTo>
                    <a:cubicBezTo>
                      <a:pt x="5110" y="1145"/>
                      <a:pt x="3967" y="1"/>
                      <a:pt x="2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6" name="Google Shape;256;p34"/>
          <p:cNvGrpSpPr/>
          <p:nvPr/>
        </p:nvGrpSpPr>
        <p:grpSpPr>
          <a:xfrm>
            <a:off x="4165431" y="2344365"/>
            <a:ext cx="203546" cy="203573"/>
            <a:chOff x="4458256" y="3001815"/>
            <a:chExt cx="203546" cy="203573"/>
          </a:xfrm>
        </p:grpSpPr>
        <p:sp>
          <p:nvSpPr>
            <p:cNvPr id="257" name="Google Shape;257;p34"/>
            <p:cNvSpPr/>
            <p:nvPr/>
          </p:nvSpPr>
          <p:spPr>
            <a:xfrm>
              <a:off x="4458256" y="3001815"/>
              <a:ext cx="203546" cy="203573"/>
            </a:xfrm>
            <a:custGeom>
              <a:rect b="b" l="l" r="r" t="t"/>
              <a:pathLst>
                <a:path extrusionOk="0" h="5112" w="5111">
                  <a:moveTo>
                    <a:pt x="2555" y="1"/>
                  </a:moveTo>
                  <a:cubicBezTo>
                    <a:pt x="1144" y="1"/>
                    <a:pt x="0" y="1145"/>
                    <a:pt x="0" y="2557"/>
                  </a:cubicBezTo>
                  <a:cubicBezTo>
                    <a:pt x="0" y="3968"/>
                    <a:pt x="1144" y="5111"/>
                    <a:pt x="2555" y="5111"/>
                  </a:cubicBezTo>
                  <a:cubicBezTo>
                    <a:pt x="3967" y="5111"/>
                    <a:pt x="5110" y="3968"/>
                    <a:pt x="5110" y="2557"/>
                  </a:cubicBezTo>
                  <a:cubicBezTo>
                    <a:pt x="5110" y="1145"/>
                    <a:pt x="3967" y="1"/>
                    <a:pt x="2555" y="1"/>
                  </a:cubicBezTo>
                  <a:close/>
                </a:path>
              </a:pathLst>
            </a:custGeom>
            <a:solidFill>
              <a:srgbClr val="FFFFFF">
                <a:alpha val="223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4509894" y="3053463"/>
              <a:ext cx="100252" cy="100272"/>
            </a:xfrm>
            <a:custGeom>
              <a:rect b="b" l="l" r="r" t="t"/>
              <a:pathLst>
                <a:path extrusionOk="0" h="5112" w="5111">
                  <a:moveTo>
                    <a:pt x="2555" y="1"/>
                  </a:moveTo>
                  <a:cubicBezTo>
                    <a:pt x="1144" y="1"/>
                    <a:pt x="0" y="1145"/>
                    <a:pt x="0" y="2557"/>
                  </a:cubicBezTo>
                  <a:cubicBezTo>
                    <a:pt x="0" y="3968"/>
                    <a:pt x="1144" y="5111"/>
                    <a:pt x="2555" y="5111"/>
                  </a:cubicBezTo>
                  <a:cubicBezTo>
                    <a:pt x="3967" y="5111"/>
                    <a:pt x="5110" y="3968"/>
                    <a:pt x="5110" y="2557"/>
                  </a:cubicBezTo>
                  <a:cubicBezTo>
                    <a:pt x="5110" y="1145"/>
                    <a:pt x="3967" y="1"/>
                    <a:pt x="2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9" name="Google Shape;259;p34"/>
          <p:cNvCxnSpPr>
            <a:stCxn id="233" idx="3"/>
          </p:cNvCxnSpPr>
          <p:nvPr/>
        </p:nvCxnSpPr>
        <p:spPr>
          <a:xfrm>
            <a:off x="3564000" y="1714800"/>
            <a:ext cx="700500" cy="7383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34"/>
          <p:cNvCxnSpPr>
            <a:stCxn id="232" idx="1"/>
          </p:cNvCxnSpPr>
          <p:nvPr/>
        </p:nvCxnSpPr>
        <p:spPr>
          <a:xfrm flipH="1">
            <a:off x="4676776" y="1714800"/>
            <a:ext cx="511500" cy="4308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" name="Google Shape;261;p34"/>
          <p:cNvCxnSpPr>
            <a:stCxn id="235" idx="3"/>
          </p:cNvCxnSpPr>
          <p:nvPr/>
        </p:nvCxnSpPr>
        <p:spPr>
          <a:xfrm flipH="1" rot="10800000">
            <a:off x="3107575" y="3105475"/>
            <a:ext cx="1458300" cy="202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34"/>
          <p:cNvCxnSpPr>
            <a:stCxn id="234" idx="1"/>
          </p:cNvCxnSpPr>
          <p:nvPr/>
        </p:nvCxnSpPr>
        <p:spPr>
          <a:xfrm flipH="1">
            <a:off x="5088921" y="3307675"/>
            <a:ext cx="892800" cy="11268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34"/>
          <p:cNvCxnSpPr/>
          <p:nvPr/>
        </p:nvCxnSpPr>
        <p:spPr>
          <a:xfrm flipH="1">
            <a:off x="3272621" y="2813500"/>
            <a:ext cx="892800" cy="11268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" name="Google Shape;264;p34"/>
          <p:cNvSpPr txBox="1"/>
          <p:nvPr>
            <p:ph idx="4294967295" type="subTitle"/>
          </p:nvPr>
        </p:nvSpPr>
        <p:spPr>
          <a:xfrm>
            <a:off x="1572450" y="4010800"/>
            <a:ext cx="1956300" cy="4026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aira SemiCondensed Medium"/>
                <a:ea typeface="Saira SemiCondensed Medium"/>
                <a:cs typeface="Saira SemiCondensed Medium"/>
                <a:sym typeface="Saira SemiCondensed Medium"/>
              </a:rPr>
              <a:t>LOSS OF TASTE</a:t>
            </a:r>
            <a:endParaRPr sz="1600">
              <a:latin typeface="Saira SemiCondensed Medium"/>
              <a:ea typeface="Saira SemiCondensed Medium"/>
              <a:cs typeface="Saira SemiCondensed Medium"/>
              <a:sym typeface="Saira SemiCondensed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5"/>
          <p:cNvSpPr txBox="1"/>
          <p:nvPr>
            <p:ph idx="1" type="subTitle"/>
          </p:nvPr>
        </p:nvSpPr>
        <p:spPr>
          <a:xfrm flipH="1">
            <a:off x="610225" y="2230302"/>
            <a:ext cx="5062200" cy="16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The data for symptoms of a patient is passed to the front end.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This data is sent to the backend where our model assesses probability of infection. 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The data for prediction of cases is fetched from public repositories.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User registration data is stored in MySQL databases.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0" name="Google Shape;270;p35"/>
          <p:cNvSpPr txBox="1"/>
          <p:nvPr>
            <p:ph type="title"/>
          </p:nvPr>
        </p:nvSpPr>
        <p:spPr>
          <a:xfrm>
            <a:off x="720075" y="1133150"/>
            <a:ext cx="3572100" cy="10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FLOW</a:t>
            </a:r>
            <a:endParaRPr/>
          </a:p>
        </p:txBody>
      </p:sp>
      <p:sp>
        <p:nvSpPr>
          <p:cNvPr id="271" name="Google Shape;271;p35"/>
          <p:cNvSpPr/>
          <p:nvPr/>
        </p:nvSpPr>
        <p:spPr>
          <a:xfrm flipH="1" rot="10800000">
            <a:off x="426925" y="1081550"/>
            <a:ext cx="383700" cy="383700"/>
          </a:xfrm>
          <a:prstGeom prst="corner">
            <a:avLst>
              <a:gd fmla="val 5799" name="adj1"/>
              <a:gd fmla="val 62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6"/>
          <p:cNvSpPr txBox="1"/>
          <p:nvPr/>
        </p:nvSpPr>
        <p:spPr>
          <a:xfrm flipH="1">
            <a:off x="5232794" y="3424635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Users will also be able to register themselves using email/socials to access other features like proximity to hotspots.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77" name="Google Shape;277;p36"/>
          <p:cNvSpPr txBox="1"/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UX/UI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278" name="Google Shape;278;p36"/>
          <p:cNvGrpSpPr/>
          <p:nvPr/>
        </p:nvGrpSpPr>
        <p:grpSpPr>
          <a:xfrm flipH="1">
            <a:off x="6336657" y="2917103"/>
            <a:ext cx="402600" cy="402600"/>
            <a:chOff x="4370750" y="1987928"/>
            <a:chExt cx="402600" cy="402600"/>
          </a:xfrm>
        </p:grpSpPr>
        <p:sp>
          <p:nvSpPr>
            <p:cNvPr id="279" name="Google Shape;279;p36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" name="Google Shape;281;p36"/>
          <p:cNvGrpSpPr/>
          <p:nvPr/>
        </p:nvGrpSpPr>
        <p:grpSpPr>
          <a:xfrm flipH="1">
            <a:off x="2404707" y="2917103"/>
            <a:ext cx="402600" cy="402600"/>
            <a:chOff x="4370750" y="1987928"/>
            <a:chExt cx="402600" cy="402600"/>
          </a:xfrm>
        </p:grpSpPr>
        <p:sp>
          <p:nvSpPr>
            <p:cNvPr id="282" name="Google Shape;282;p36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6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4" name="Google Shape;284;p36"/>
          <p:cNvSpPr txBox="1"/>
          <p:nvPr/>
        </p:nvSpPr>
        <p:spPr>
          <a:xfrm flipH="1">
            <a:off x="1184644" y="814200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162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The application will have separate sections for symptom assessment and case predictions. Users will be able to fill out forms with their symptoms and select a country/region for its expected surge in cases. 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285" name="Google Shape;285;p36"/>
          <p:cNvCxnSpPr>
            <a:stCxn id="280" idx="6"/>
            <a:endCxn id="283" idx="2"/>
          </p:cNvCxnSpPr>
          <p:nvPr/>
        </p:nvCxnSpPr>
        <p:spPr>
          <a:xfrm rot="10800000">
            <a:off x="2701625" y="3118334"/>
            <a:ext cx="3741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6" name="Google Shape;286;p36"/>
          <p:cNvCxnSpPr>
            <a:stCxn id="283" idx="6"/>
          </p:cNvCxnSpPr>
          <p:nvPr/>
        </p:nvCxnSpPr>
        <p:spPr>
          <a:xfrm rot="10800000">
            <a:off x="-36925" y="3118334"/>
            <a:ext cx="2547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37"/>
          <p:cNvGrpSpPr/>
          <p:nvPr/>
        </p:nvGrpSpPr>
        <p:grpSpPr>
          <a:xfrm>
            <a:off x="2360847" y="1990364"/>
            <a:ext cx="4422300" cy="383700"/>
            <a:chOff x="2360847" y="1990364"/>
            <a:chExt cx="4422300" cy="383700"/>
          </a:xfrm>
        </p:grpSpPr>
        <p:sp>
          <p:nvSpPr>
            <p:cNvPr id="292" name="Google Shape;292;p37"/>
            <p:cNvSpPr/>
            <p:nvPr/>
          </p:nvSpPr>
          <p:spPr>
            <a:xfrm flipH="1" rot="10800000">
              <a:off x="2360847" y="1990364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7"/>
            <p:cNvSpPr/>
            <p:nvPr/>
          </p:nvSpPr>
          <p:spPr>
            <a:xfrm rot="10800000">
              <a:off x="6399447" y="1990364"/>
              <a:ext cx="383700" cy="383700"/>
            </a:xfrm>
            <a:prstGeom prst="corner">
              <a:avLst>
                <a:gd fmla="val 5799" name="adj1"/>
                <a:gd fmla="val 62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" name="Google Shape;294;p37"/>
          <p:cNvSpPr txBox="1"/>
          <p:nvPr/>
        </p:nvSpPr>
        <p:spPr>
          <a:xfrm>
            <a:off x="2479800" y="2157650"/>
            <a:ext cx="4167600" cy="12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Thanks</a:t>
            </a:r>
            <a:endParaRPr sz="5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VID-19 by Slidesgo">
  <a:themeElements>
    <a:clrScheme name="Simple Light">
      <a:dk1>
        <a:srgbClr val="FFFFFF"/>
      </a:dk1>
      <a:lt1>
        <a:srgbClr val="00151F"/>
      </a:lt1>
      <a:dk2>
        <a:srgbClr val="00287F"/>
      </a:dk2>
      <a:lt2>
        <a:srgbClr val="00C5FF"/>
      </a:lt2>
      <a:accent1>
        <a:srgbClr val="6CF6EA"/>
      </a:accent1>
      <a:accent2>
        <a:srgbClr val="FFFFFF"/>
      </a:accent2>
      <a:accent3>
        <a:srgbClr val="00151F"/>
      </a:accent3>
      <a:accent4>
        <a:srgbClr val="00287F"/>
      </a:accent4>
      <a:accent5>
        <a:srgbClr val="00C5FF"/>
      </a:accent5>
      <a:accent6>
        <a:srgbClr val="6CF6E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